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62" r:id="rId3"/>
    <p:sldId id="256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/>
    <p:restoredTop sz="94694"/>
  </p:normalViewPr>
  <p:slideViewPr>
    <p:cSldViewPr snapToGrid="0" snapToObjects="1">
      <p:cViewPr varScale="1">
        <p:scale>
          <a:sx n="122" d="100"/>
          <a:sy n="122" d="100"/>
        </p:scale>
        <p:origin x="2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3698291"/>
            <a:ext cx="78867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BDA6D3B1-A668-F549-BFD8-3F73857A3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82269"/>
            <a:ext cx="7886700" cy="168760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55D2CBC9-F50B-5C44-8E3A-48963CEA08D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97763" y="606424"/>
            <a:ext cx="6046237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200">
                <a:solidFill>
                  <a:schemeClr val="bg1"/>
                </a:solidFill>
              </a:defRPr>
            </a:lvl2pPr>
            <a:lvl3pPr algn="l">
              <a:defRPr sz="1200">
                <a:solidFill>
                  <a:schemeClr val="bg1"/>
                </a:solidFill>
              </a:defRPr>
            </a:lvl3pPr>
            <a:lvl4pPr algn="l">
              <a:defRPr sz="1200">
                <a:solidFill>
                  <a:schemeClr val="bg1"/>
                </a:solidFill>
              </a:defRPr>
            </a:lvl4pPr>
            <a:lvl5pPr algn="l"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Volumen 11 – Número 03 - 2020</a:t>
            </a:r>
            <a:endParaRPr lang="es-ES_tradn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89BC38-C15C-EB4A-BE92-E3DEB42AB5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7763" y="1112506"/>
            <a:ext cx="5829669" cy="299199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3360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495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567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F56D5E-5453-B24C-8281-19D28B979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A3B86EA-FD69-804F-A6C4-13A6D657E9F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2593909"/>
            <a:ext cx="7886700" cy="354495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ES_tradn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4349ABD-7FDC-D849-988F-910ABA0CF1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650" y="1268413"/>
            <a:ext cx="7886700" cy="132556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8573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56588"/>
            <a:ext cx="7886700" cy="4002832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BC0F51D1-D278-0B47-8036-7D3C46C25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648AA1B-881B-D24C-8FB2-35E5191BEB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222023"/>
            <a:ext cx="7927975" cy="1147762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1962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73502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599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834560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2277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9548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3056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9C28181-B24F-DD49-918E-A2E85919D3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96127" y="1122363"/>
            <a:ext cx="6047874" cy="280987"/>
          </a:xfrm>
        </p:spPr>
        <p:txBody>
          <a:bodyPr>
            <a:noAutofit/>
          </a:bodyPr>
          <a:lstStyle>
            <a:lvl1pPr algn="l">
              <a:defRPr sz="1600">
                <a:solidFill>
                  <a:schemeClr val="bg2"/>
                </a:solidFill>
              </a:defRPr>
            </a:lvl1pPr>
            <a:lvl2pPr algn="l">
              <a:defRPr sz="1600"/>
            </a:lvl2pPr>
            <a:lvl3pPr algn="l">
              <a:defRPr sz="16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6102E3D-A973-E143-A9D2-51BC566C004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95625" y="601663"/>
            <a:ext cx="5567363" cy="244682"/>
          </a:xfrm>
        </p:spPr>
        <p:txBody>
          <a:bodyPr>
            <a:spAutoFit/>
          </a:bodyPr>
          <a:lstStyle>
            <a:lvl1pPr algn="l">
              <a:defRPr sz="1100">
                <a:solidFill>
                  <a:schemeClr val="bg1"/>
                </a:solidFill>
              </a:defRPr>
            </a:lvl1pPr>
            <a:lvl2pPr algn="l">
              <a:defRPr sz="1100">
                <a:solidFill>
                  <a:schemeClr val="bg1"/>
                </a:solidFill>
              </a:defRPr>
            </a:lvl2pPr>
            <a:lvl3pPr algn="l">
              <a:defRPr sz="1100">
                <a:solidFill>
                  <a:schemeClr val="bg1"/>
                </a:solidFill>
              </a:defRPr>
            </a:lvl3pPr>
            <a:lvl4pPr algn="l">
              <a:defRPr sz="1100">
                <a:solidFill>
                  <a:schemeClr val="bg1"/>
                </a:solidFill>
              </a:defRPr>
            </a:lvl4pPr>
            <a:lvl5pPr algn="l"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0430857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3600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659637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06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>
            <a:normAutofit/>
          </a:bodyPr>
          <a:lstStyle>
            <a:lvl1pPr>
              <a:defRPr sz="500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5333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314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895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851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4127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736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C402629-B70F-274F-AA71-D40534477CD3}" type="datetimeFigureOut">
              <a:rPr lang="es-ES_tradnl" smtClean="0"/>
              <a:t>23/10/20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74EA21-93E2-EE48-A441-9EC6F64E859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689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8F5E090D-DE95-354D-8C93-BEEA71238EB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886016"/>
            <a:ext cx="7886700" cy="16876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3646422"/>
            <a:ext cx="7886700" cy="2912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ctr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D998C24D-C75B-BF4D-9F9A-4791C565624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11559"/>
            <a:ext cx="7886700" cy="5047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6" name="Marcador de título 5">
            <a:extLst>
              <a:ext uri="{FF2B5EF4-FFF2-40B4-BE49-F238E27FC236}">
                <a16:creationId xmlns:a16="http://schemas.microsoft.com/office/drawing/2014/main" id="{538701C9-D2B4-6542-BB8C-D7BDE1C11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5" y="0"/>
            <a:ext cx="7259218" cy="849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5628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chemeClr val="bg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ítulo 6">
            <a:extLst>
              <a:ext uri="{FF2B5EF4-FFF2-40B4-BE49-F238E27FC236}">
                <a16:creationId xmlns:a16="http://schemas.microsoft.com/office/drawing/2014/main" id="{D5273206-C823-7D45-9488-10B5186C3F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Carlos Gómez Ruiz</a:t>
            </a:r>
          </a:p>
          <a:p>
            <a:r>
              <a:rPr lang="es-ES" i="1" dirty="0"/>
              <a:t>Médico de familia. ABS </a:t>
            </a:r>
            <a:r>
              <a:rPr lang="es-ES" i="1" dirty="0" err="1"/>
              <a:t>Collblanc</a:t>
            </a:r>
            <a:r>
              <a:rPr lang="es-ES" i="1" dirty="0"/>
              <a:t>. </a:t>
            </a:r>
            <a:r>
              <a:rPr lang="es-ES" i="1" dirty="0" err="1"/>
              <a:t>L’Hospitalet</a:t>
            </a:r>
            <a:r>
              <a:rPr lang="es-ES" i="1" dirty="0"/>
              <a:t> de Llobregat (Barcelona)</a:t>
            </a:r>
            <a:endParaRPr lang="es-ES" dirty="0"/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FAC3AB28-1C12-424C-97D3-BED6D557C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American Diabetes </a:t>
            </a:r>
            <a:r>
              <a:rPr lang="es-ES" dirty="0" err="1"/>
              <a:t>Association</a:t>
            </a:r>
            <a:r>
              <a:rPr lang="es-ES" dirty="0"/>
              <a:t> 2020. </a:t>
            </a:r>
            <a:br>
              <a:rPr lang="es-ES" dirty="0"/>
            </a:br>
            <a:r>
              <a:rPr lang="es-ES" dirty="0"/>
              <a:t>Difusión científica en tiempos de pandemia</a:t>
            </a:r>
            <a:endParaRPr lang="es-ES_tradnl" dirty="0"/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E31AD357-B347-BE4E-8F00-09305377E3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4031AF8D-57D2-B84F-BB2E-819A4BFF20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_tradnl" dirty="0"/>
              <a:t>Rincón del </a:t>
            </a:r>
            <a:r>
              <a:rPr lang="es-ES_tradnl" i="1" dirty="0" err="1"/>
              <a:t>Rising</a:t>
            </a:r>
            <a:endParaRPr lang="es-ES_tradnl" i="1" dirty="0"/>
          </a:p>
        </p:txBody>
      </p:sp>
    </p:spTree>
    <p:extLst>
      <p:ext uri="{BB962C8B-B14F-4D97-AF65-F5344CB8AC3E}">
        <p14:creationId xmlns:p14="http://schemas.microsoft.com/office/powerpoint/2010/main" val="433641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E4FD1AD-2C8F-5943-9FB4-664324A0A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  <a:endParaRPr lang="es-ES_tradnl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80F6F7C-EB71-4288-908D-30A456C5D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956796" y="-315710"/>
            <a:ext cx="3159207" cy="875750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34FF9C0-4196-41E1-8A21-FAEDD38B7812}"/>
              </a:ext>
            </a:extLst>
          </p:cNvPr>
          <p:cNvSpPr txBox="1"/>
          <p:nvPr/>
        </p:nvSpPr>
        <p:spPr>
          <a:xfrm>
            <a:off x="5672330" y="1980576"/>
            <a:ext cx="3275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Metformina de inicio NO          </a:t>
            </a:r>
          </a:p>
          <a:p>
            <a:endParaRPr lang="es-ES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460D8314-8828-47A0-88B0-6C8E2D36E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251" y="3181981"/>
            <a:ext cx="7648575" cy="1762125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51F6172-3ECF-F641-B18E-DC7B36901AFD}"/>
              </a:ext>
            </a:extLst>
          </p:cNvPr>
          <p:cNvSpPr txBox="1"/>
          <p:nvPr/>
        </p:nvSpPr>
        <p:spPr>
          <a:xfrm>
            <a:off x="511751" y="1980576"/>
            <a:ext cx="4006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Metformina de inicio SÍ          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747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>
            <a:extLst>
              <a:ext uri="{FF2B5EF4-FFF2-40B4-BE49-F238E27FC236}">
                <a16:creationId xmlns:a16="http://schemas.microsoft.com/office/drawing/2014/main" id="{9CE35E14-F3BA-44C3-BC64-A27F3326E4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8" y="2450660"/>
            <a:ext cx="4384489" cy="2385459"/>
          </a:xfrm>
        </p:spPr>
      </p:pic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772AF422-9920-C84E-8F46-11D0A14138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_tradnl" dirty="0"/>
              <a:t>VERTIS-CV: estudio de seguridad cardiovascular de la </a:t>
            </a:r>
            <a:r>
              <a:rPr lang="es-ES_tradnl" dirty="0" err="1"/>
              <a:t>ertugliflozina</a:t>
            </a:r>
            <a:r>
              <a:rPr lang="es-ES_tradnl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30A4F7E-B0B5-4CD9-8D78-E00265094F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331" y="2450660"/>
            <a:ext cx="4529702" cy="2504245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CECAA974-CC14-486A-9D72-DC2DC42653C4}"/>
              </a:ext>
            </a:extLst>
          </p:cNvPr>
          <p:cNvSpPr txBox="1"/>
          <p:nvPr/>
        </p:nvSpPr>
        <p:spPr>
          <a:xfrm>
            <a:off x="628650" y="5466522"/>
            <a:ext cx="8018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dirty="0"/>
              <a:t>La </a:t>
            </a:r>
            <a:r>
              <a:rPr lang="es-ES" dirty="0" err="1"/>
              <a:t>ertugliflozina</a:t>
            </a:r>
            <a:r>
              <a:rPr lang="es-ES" dirty="0"/>
              <a:t> demuestra no inferioridad respecto al placebo en el objetivo primario sin superioridad asociada.</a:t>
            </a:r>
          </a:p>
          <a:p>
            <a:pPr marL="285750" indent="-28575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es-ES" dirty="0"/>
              <a:t>La </a:t>
            </a:r>
            <a:r>
              <a:rPr lang="es-ES" dirty="0" err="1"/>
              <a:t>ertugliflozina</a:t>
            </a:r>
            <a:r>
              <a:rPr lang="es-ES" dirty="0"/>
              <a:t> demuestra mejorar las hospitalizaciones por insuficiencia cardíaca.</a:t>
            </a:r>
          </a:p>
        </p:txBody>
      </p:sp>
    </p:spTree>
    <p:extLst>
      <p:ext uri="{BB962C8B-B14F-4D97-AF65-F5344CB8AC3E}">
        <p14:creationId xmlns:p14="http://schemas.microsoft.com/office/powerpoint/2010/main" val="212666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ED8C68-623F-4F18-8C45-911AE144AD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995673"/>
            <a:ext cx="7886700" cy="486665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ES" sz="1800" b="1" dirty="0"/>
              <a:t>Monitorización continua de glucosa: </a:t>
            </a:r>
          </a:p>
          <a:p>
            <a:pPr marL="447675" lvl="1" algn="just">
              <a:lnSpc>
                <a:spcPct val="100000"/>
              </a:lnSpc>
            </a:pPr>
            <a:r>
              <a:rPr lang="es-ES" sz="1800" dirty="0"/>
              <a:t>Mejoría del control glucémico y del índice de masa corporal en pacientes en tratamiento con terapia insulínica bolo-basal, </a:t>
            </a:r>
            <a:r>
              <a:rPr lang="es-ES" sz="1800" dirty="0" err="1"/>
              <a:t>insulinización</a:t>
            </a:r>
            <a:r>
              <a:rPr lang="es-ES" sz="1800" dirty="0"/>
              <a:t> basal y tratamiento no insulínico. En pacientes con prediabetes, se observa una mejoría de adherencia a medidas no farmacológicas.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s-ES" sz="1800" dirty="0"/>
          </a:p>
          <a:p>
            <a:pPr marL="0" lvl="1" indent="0" algn="just">
              <a:lnSpc>
                <a:spcPct val="100000"/>
              </a:lnSpc>
              <a:buNone/>
            </a:pPr>
            <a:r>
              <a:rPr lang="es-ES" sz="1800" b="1" dirty="0"/>
              <a:t>Comunicaciones orales: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En pacientes con prediabetes unos estilos de vida adecuados permiten una regresión glucémica, lo que conlleva una </a:t>
            </a:r>
            <a:r>
              <a:rPr lang="es-ES" sz="1800" dirty="0" err="1"/>
              <a:t>normoglucemia</a:t>
            </a:r>
            <a:r>
              <a:rPr lang="es-ES" sz="1800" dirty="0"/>
              <a:t> en pacientes desde con </a:t>
            </a:r>
            <a:r>
              <a:rPr lang="es-ES" sz="1800" dirty="0" err="1"/>
              <a:t>normopeso</a:t>
            </a:r>
            <a:r>
              <a:rPr lang="es-ES" sz="1800" dirty="0"/>
              <a:t> hasta con obesidad, y destacan unos mejores resultados en pacientes con normopeso.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El uso de herramientas digitales como aplicaciones móviles o educación sanitaria a través de medidas electrónicas consigue resultados óptimos en el control diabetológico de los pacientes con diabetes mellitus tipo 2 (DM2).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El número de hipoglucemias que presenta un paciente está relacionado con un incremento de los eventos cardiovasculares adversos y fenómenos </a:t>
            </a:r>
            <a:r>
              <a:rPr lang="es-ES" sz="1800" dirty="0" err="1"/>
              <a:t>arritmogénicos</a:t>
            </a:r>
            <a:r>
              <a:rPr lang="es-ES" sz="1800" dirty="0"/>
              <a:t>. Tan solo con 5 hipoglucemias al año ya se evidencia este incremento.</a:t>
            </a:r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  <a:p>
            <a:pPr algn="just">
              <a:lnSpc>
                <a:spcPct val="100000"/>
              </a:lnSpc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3623904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6D2CE417-3C70-4D04-8E4C-1361E8DAE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57460"/>
            <a:ext cx="7536942" cy="520196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1800" dirty="0"/>
              <a:t>El uso de testosterona en pacientes con  intolerancia oral a la glucosa, la deficiencia de testosterona sérica  y  un perímetro de cintura aumentado dan lugar a una disminución de la progresión a DM2 en torno al 40 %, además de una mejoría de las medidas antropométricas, como perímetro de cintura, masa grasa y masa muscular.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Desarrollo de nuevas insulinas: la insulina semanal </a:t>
            </a:r>
            <a:r>
              <a:rPr lang="es-ES" sz="1800" dirty="0" err="1"/>
              <a:t>icodec</a:t>
            </a:r>
            <a:r>
              <a:rPr lang="es-ES" sz="1800" dirty="0"/>
              <a:t> comparada con la glargina (100 UI/ml) presenta una mayor reducción de la hemoglobina glucosilada, aunque la diferencia es leve. Menor número de unidades semanales con </a:t>
            </a:r>
            <a:r>
              <a:rPr lang="es-ES" sz="1800" dirty="0" err="1"/>
              <a:t>icodec</a:t>
            </a:r>
            <a:r>
              <a:rPr lang="es-ES" sz="1800" dirty="0"/>
              <a:t> respecto a la glargina (100 UI/ml). Con </a:t>
            </a:r>
            <a:r>
              <a:rPr lang="es-ES" sz="1800" dirty="0" err="1"/>
              <a:t>icodec</a:t>
            </a:r>
            <a:r>
              <a:rPr lang="es-ES" sz="1800" dirty="0"/>
              <a:t> se observa un incremento de hipoglucemias, aunque sin significación estadística con respecto a la glargina (100 UI/ml).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La </a:t>
            </a:r>
            <a:r>
              <a:rPr lang="es-ES" sz="1800" dirty="0" err="1"/>
              <a:t>dapagliflozina</a:t>
            </a:r>
            <a:r>
              <a:rPr lang="es-ES" sz="1800" dirty="0"/>
              <a:t>, a través del estudio DAPA-HF, se muestra eficaz para reducir la progresión a DM2 en un 32 % respecto al grupo de control.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La </a:t>
            </a:r>
            <a:r>
              <a:rPr lang="es-ES" sz="1800" dirty="0" err="1"/>
              <a:t>empagliflozina</a:t>
            </a:r>
            <a:r>
              <a:rPr lang="es-ES" sz="1800" dirty="0"/>
              <a:t> evidencia, a través del estudio EMPA-REG, una mejoría de la hospitalización por insuficiencia cardíaca a los 17 días de empezar su administración. También se consigue reducir a partir del día 59 de iniciarla la muerte de origen cardiovascular.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3B9096A-5E6C-4470-9424-7D71D643D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8909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1B9E95CA-C5CC-4558-A1DF-0CA72552C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6312"/>
            <a:ext cx="7886700" cy="518310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" sz="1800" dirty="0"/>
              <a:t>Un nuevo análogo del péptido similar al glucagón tipo 1 (aGLP1) oral (</a:t>
            </a:r>
            <a:r>
              <a:rPr lang="es-ES" sz="1800" dirty="0">
                <a:effectLst/>
                <a:ea typeface="Calibri" panose="020F0502020204030204" pitchFamily="34" charset="0"/>
              </a:rPr>
              <a:t>PF-06882961) presenta en su estudio en fase 1 una seguridad y tolerabilidad adecuada con reducción de la hemoglobina glucosilada  en torno al 1 % y una reducción de peso de 3 a 8 kilogramos según la dosis empleada.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La </a:t>
            </a:r>
            <a:r>
              <a:rPr lang="es-ES" sz="1800" dirty="0" err="1"/>
              <a:t>dulaglutida</a:t>
            </a:r>
            <a:r>
              <a:rPr lang="es-ES" sz="1800" dirty="0"/>
              <a:t> en dosis de 3 y 4,5 mg semanales da lugar a una mejoría en reducción de la hemoglobina glucosilada del 0,18 y el 0,34 % respecto a la </a:t>
            </a:r>
            <a:r>
              <a:rPr lang="es-ES" sz="1800" dirty="0" err="1"/>
              <a:t>dulaglutida</a:t>
            </a:r>
            <a:r>
              <a:rPr lang="es-ES" sz="1800" dirty="0"/>
              <a:t> en dosis de 1,5 mg. Reducción de peso con </a:t>
            </a:r>
            <a:r>
              <a:rPr lang="es-ES" sz="1800" dirty="0" err="1"/>
              <a:t>dulaglutida</a:t>
            </a:r>
            <a:r>
              <a:rPr lang="es-ES" sz="1800" dirty="0"/>
              <a:t> en dosis de 3 y 4,5 mg de 0,9 y 1,6 kg respecto a la </a:t>
            </a:r>
            <a:r>
              <a:rPr lang="es-ES" sz="1800" dirty="0" err="1"/>
              <a:t>dulaglutida</a:t>
            </a:r>
            <a:r>
              <a:rPr lang="es-ES" sz="1800" dirty="0"/>
              <a:t> en dosis de 1,5 mg. No se produce un aumento proporcional de efectos secundarios al incrementar la dosificación.</a:t>
            </a:r>
          </a:p>
          <a:p>
            <a:pPr algn="just">
              <a:lnSpc>
                <a:spcPct val="100000"/>
              </a:lnSpc>
            </a:pPr>
            <a:r>
              <a:rPr lang="es-ES" sz="1800" dirty="0"/>
              <a:t>Un estudio en vida real evidencia que los aGLP1 y los inhibidores del cotransportador de sodio-glucosa tipo 2 presentan una reducción de eventos cardiovasculares similar, pero los inhibidores del cotransportador de sodio-glucosa tipo 2 demuestran mayor adherencia y menor coste con respecto a los aGLP1.</a:t>
            </a: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C8EE3FC-1BEB-4C70-9D1A-D7E0AD07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243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Suplemento">
      <a:dk1>
        <a:srgbClr val="000000"/>
      </a:dk1>
      <a:lt1>
        <a:srgbClr val="FFFFFF"/>
      </a:lt1>
      <a:dk2>
        <a:srgbClr val="7B003A"/>
      </a:dk2>
      <a:lt2>
        <a:srgbClr val="DE092E"/>
      </a:lt2>
      <a:accent1>
        <a:srgbClr val="3FB8C5"/>
      </a:accent1>
      <a:accent2>
        <a:srgbClr val="469CC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1730</TotalTime>
  <Words>618</Words>
  <Application>Microsoft Macintosh PowerPoint</Application>
  <PresentationFormat>Presentación en pantalla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Tema de Office</vt:lpstr>
      <vt:lpstr>1_Tema de Office</vt:lpstr>
      <vt:lpstr>American Diabetes Association 2020.  Difusión científica en tiempos de pandemia</vt:lpstr>
      <vt:lpstr>Debate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ana.aparicio@euromedice.net</dc:creator>
  <cp:lastModifiedBy>ana.aparicio@euromedice.net</cp:lastModifiedBy>
  <cp:revision>21</cp:revision>
  <dcterms:created xsi:type="dcterms:W3CDTF">2020-02-07T08:03:39Z</dcterms:created>
  <dcterms:modified xsi:type="dcterms:W3CDTF">2020-10-23T11:30:57Z</dcterms:modified>
</cp:coreProperties>
</file>